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g+mOAot3mtWvcX7OO2XO+bGX/I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10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3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4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43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4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4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4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4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4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4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5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4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4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4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6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7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4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8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8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4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3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3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4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1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4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3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3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3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3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32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3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3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2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32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32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3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ru-RU"/>
              <a:t>Сбор история при эндокринных заболеваниях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graves ophthalmopathy" id="218" name="Google Shape;218;p1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931" y="1366787"/>
            <a:ext cx="5623983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graves ophthalmopathy" id="219" name="Google Shape;2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6396" y="1112448"/>
            <a:ext cx="3964038" cy="514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thyrotoxicosis symptoms"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8842" y="-61348"/>
            <a:ext cx="5267920" cy="661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9075" y="457200"/>
            <a:ext cx="6096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633" y="1530416"/>
            <a:ext cx="11317120" cy="382122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Thyroid gland exam -1</a:t>
            </a:r>
            <a:endParaRPr/>
          </a:p>
        </p:txBody>
      </p:sp>
      <p:sp>
        <p:nvSpPr>
          <p:cNvPr id="236" name="Google Shape;236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Thyroid gland exam -2</a:t>
            </a:r>
            <a:endParaRPr/>
          </a:p>
        </p:txBody>
      </p:sp>
      <p:pic>
        <p:nvPicPr>
          <p:cNvPr id="242" name="Google Shape;24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7063" y="1588167"/>
            <a:ext cx="10362974" cy="45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Thyroid gland exam -3</a:t>
            </a:r>
            <a:endParaRPr/>
          </a:p>
        </p:txBody>
      </p:sp>
      <p:pic>
        <p:nvPicPr>
          <p:cNvPr id="248" name="Google Shape;24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694" y="1491916"/>
            <a:ext cx="10915047" cy="467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thyroid gland palpation" id="254" name="Google Shape;2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973" y="359259"/>
            <a:ext cx="3810000" cy="2847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thyroid gland palpation" id="255" name="Google Shape;255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7024" y="1402247"/>
            <a:ext cx="3514725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thyroid gland palpation" id="256" name="Google Shape;25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1400" y="3491335"/>
            <a:ext cx="4118754" cy="274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94" y="69920"/>
            <a:ext cx="11994204" cy="667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05" y="121122"/>
            <a:ext cx="11916382" cy="655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/>
          <p:nvPr>
            <p:ph type="title"/>
          </p:nvPr>
        </p:nvSpPr>
        <p:spPr>
          <a:xfrm>
            <a:off x="2592925" y="624110"/>
            <a:ext cx="8911687" cy="82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ru-RU" u="sng"/>
              <a:t>Щитовидная железы</a:t>
            </a:r>
            <a:endParaRPr/>
          </a:p>
        </p:txBody>
      </p:sp>
      <p:sp>
        <p:nvSpPr>
          <p:cNvPr id="272" name="Google Shape;272;p19"/>
          <p:cNvSpPr txBox="1"/>
          <p:nvPr>
            <p:ph idx="1" type="body"/>
          </p:nvPr>
        </p:nvSpPr>
        <p:spPr>
          <a:xfrm>
            <a:off x="2156058" y="1905000"/>
            <a:ext cx="9444806" cy="4390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b="1" lang="ru-RU" sz="1900"/>
              <a:t>1. Расположите</a:t>
            </a:r>
            <a:r>
              <a:rPr lang="ru-RU" sz="2000"/>
              <a:t> </a:t>
            </a:r>
            <a:r>
              <a:rPr b="1" lang="ru-RU" sz="2000"/>
              <a:t>три средних пальца каждой руки по средней линии шеи ниже подбородка </a:t>
            </a:r>
            <a:endParaRPr b="1"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1900"/>
              <a:t>2. </a:t>
            </a:r>
            <a:r>
              <a:rPr b="1" lang="ru-RU" sz="2000"/>
              <a:t>Найдите верхний край щитовидного хряща. </a:t>
            </a:r>
            <a:r>
              <a:rPr lang="ru-RU" sz="1900"/>
              <a:t>(</a:t>
            </a:r>
            <a:r>
              <a:rPr i="1" lang="ru-RU" sz="1900"/>
              <a:t>“Adam’s apple”</a:t>
            </a:r>
            <a:r>
              <a:rPr lang="ru-RU" sz="1900"/>
              <a:t>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1900"/>
              <a:t>3.</a:t>
            </a:r>
            <a:r>
              <a:rPr lang="ru-RU" sz="2000"/>
              <a:t> </a:t>
            </a:r>
            <a:r>
              <a:rPr b="1" lang="ru-RU" sz="2000"/>
              <a:t>Двигайтесь вниз, пока не дойдете до перстневидного хряща / кольца. </a:t>
            </a:r>
            <a:endParaRPr b="1"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1900"/>
              <a:t>4. </a:t>
            </a:r>
            <a:r>
              <a:rPr b="1" lang="ru-RU" sz="2000"/>
              <a:t>Первые два кольца трахеи расположены ниже перстневидного хряща, а перешеек щитовидной железы лежит над этой областью.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2000"/>
              <a:t>5. Пропальпируйте перешеек щитовидной железы подушечками пальцев.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2000"/>
              <a:t>6. Поочередно пальпируйте каждую долю щитовидной железы, выводя пальцы в сторону от перешейка.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1900"/>
              <a:t>7. </a:t>
            </a:r>
            <a:r>
              <a:rPr b="1" lang="ru-RU" sz="2000"/>
              <a:t>Попросите пациента проглотить немного воды, пока вы чувствуете симметричное возвышение долей щитовидной железы. </a:t>
            </a:r>
            <a:r>
              <a:rPr lang="ru-RU" sz="1900"/>
              <a:t>(</a:t>
            </a:r>
            <a:r>
              <a:rPr lang="ru-RU" sz="2000"/>
              <a:t>асимметричный подъем может указывать на одностороннее образование щитовидной железы </a:t>
            </a:r>
            <a:r>
              <a:rPr i="1" lang="ru-RU" sz="1900"/>
              <a:t>)</a:t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ru-RU" sz="1900"/>
              <a:t>8. </a:t>
            </a:r>
            <a:r>
              <a:rPr b="1" lang="ru-RU" sz="2000"/>
              <a:t>Попросите пациента еще раз высунуть язык </a:t>
            </a:r>
            <a:r>
              <a:rPr lang="ru-RU" sz="1900"/>
              <a:t>(</a:t>
            </a:r>
            <a:r>
              <a:rPr lang="ru-RU" sz="2000"/>
              <a:t>если новообразование представляет собой кисту щитовидной железы, она поднимется во время протрузии языка </a:t>
            </a:r>
            <a:r>
              <a:rPr lang="ru-RU" sz="1900"/>
              <a:t>)</a:t>
            </a:r>
            <a:endParaRPr/>
          </a:p>
          <a:p>
            <a:pPr indent="-245745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Характерные симптомы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Изменение массы тела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Аппетита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Функция кишечника – Запоры/Диарея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Распределение волос – гирсутизм/ потеря волос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Пигментация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Запах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2" name="Google Shape;172;p2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Менструальные циклы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Галакторея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Полидипсия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Полиурия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Летаргия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Головная боль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Снижение либидо и эректильная дисфункция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78" name="Google Shape;278;p2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Объём, размер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Форма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Консистенция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Упругость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Подвижность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Болезненность</a:t>
            </a:r>
            <a:endParaRPr sz="2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Классификация увеличения щитовидной железы </a:t>
            </a:r>
            <a:endParaRPr/>
          </a:p>
        </p:txBody>
      </p:sp>
      <p:pic>
        <p:nvPicPr>
          <p:cNvPr descr="Картинки по запросу thyroid gland enlargement classification" id="284" name="Google Shape;28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726" y="2011680"/>
            <a:ext cx="10130485" cy="375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lassification of thyroid size by OV Nikolaev (1955)" id="290" name="Google Shape;29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5545" y="150432"/>
            <a:ext cx="8855242" cy="66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96" name="Google Shape;296;p2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https://cf2.ppt-online.org/files2/slide/m/mCkFo4aIDQN1X05E8yHJZnxsbfWwOeVvzU2pSc/slide-15.jpg" id="297" name="Google Shape;297;p23"/>
          <p:cNvPicPr preferRelativeResize="0"/>
          <p:nvPr/>
        </p:nvPicPr>
        <p:blipFill rotWithShape="1">
          <a:blip r:embed="rId3">
            <a:alphaModFix/>
          </a:blip>
          <a:srcRect b="21059" l="4426" r="3008" t="23737"/>
          <a:stretch/>
        </p:blipFill>
        <p:spPr>
          <a:xfrm>
            <a:off x="1424540" y="1264555"/>
            <a:ext cx="10402325" cy="464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03" name="Google Shape;303;p2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🠶"/>
            </a:pPr>
            <a:r>
              <a:rPr lang="ru-RU" sz="3200"/>
              <a:t>Please take a history from woman with recent weight gain</a:t>
            </a:r>
            <a:endParaRPr sz="32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Please take a history from man with loss of weight and polyuria</a:t>
            </a:r>
            <a:endParaRPr/>
          </a:p>
          <a:p>
            <a:pPr indent="-165100" lvl="0" marL="34290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Woman has had galactorrhea. Please take history from her</a:t>
            </a:r>
            <a:endParaRPr sz="2800"/>
          </a:p>
          <a:p>
            <a:pPr indent="-165100" lvl="0" marL="34290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/>
          <p:nvPr>
            <p:ph type="title"/>
          </p:nvPr>
        </p:nvSpPr>
        <p:spPr>
          <a:xfrm>
            <a:off x="6574055" y="795510"/>
            <a:ext cx="49305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Гиперкортицизм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cushing hypercorticisme" id="309" name="Google Shape;30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255" y="95465"/>
            <a:ext cx="5049650" cy="663962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Болезнь Иценка-Кушенга –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/>
              <a:t>Аденома гипофиза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Синдром Иценко-Кушинга-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/>
              <a:t>Образование надпочечников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addison's disease" id="316" name="Google Shape;31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8308" y="632933"/>
            <a:ext cx="5865579" cy="586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7044" y="3479481"/>
            <a:ext cx="3739782" cy="254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addison's disease" id="323" name="Google Shape;32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5125" y="0"/>
            <a:ext cx="4148700" cy="69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panhypopituitarism" id="329" name="Google Shape;329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6" y="374356"/>
            <a:ext cx="8325852" cy="629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acromegaly" id="335" name="Google Shape;33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433" y="1041550"/>
            <a:ext cx="4583821" cy="341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6474" y="3123836"/>
            <a:ext cx="4087918" cy="266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905" y="0"/>
            <a:ext cx="61441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panhypopituitarism" id="342" name="Google Shape;34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1225" y="937625"/>
            <a:ext cx="8314200" cy="5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Картинки по запросу dwarfism" id="348" name="Google Shape;348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990" y="624110"/>
            <a:ext cx="9081561" cy="605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5705" y="268705"/>
            <a:ext cx="6294922" cy="629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Metabolic syndrome</a:t>
            </a:r>
            <a:endParaRPr/>
          </a:p>
        </p:txBody>
      </p:sp>
      <p:pic>
        <p:nvPicPr>
          <p:cNvPr id="188" name="Google Shape;18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6198" y="124485"/>
            <a:ext cx="6516303" cy="673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ru-RU"/>
              <a:t>Какие вопросы необходимо задать пациенту с метаболическим синдромом?</a:t>
            </a:r>
            <a:endParaRPr/>
          </a:p>
        </p:txBody>
      </p:sp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2589212" y="2192594"/>
            <a:ext cx="8915400" cy="3718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Определяющие факторы риска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Анамнез прошлых забоелваний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Социальный анамнез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ru-RU" sz="2800"/>
              <a:t>Семейный анамнез</a:t>
            </a:r>
            <a:endParaRPr/>
          </a:p>
          <a:p>
            <a:pPr indent="-165100" lvl="0" marL="342900" rtl="0" algn="l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ru-RU"/>
              <a:t>Пациент с фурункулёзом</a:t>
            </a:r>
            <a:endParaRPr/>
          </a:p>
        </p:txBody>
      </p:sp>
      <p:pic>
        <p:nvPicPr>
          <p:cNvPr id="200" name="Google Shape;20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921" y="1171240"/>
            <a:ext cx="4876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ртинки по запросу furunculosis scalp" id="201" name="Google Shape;2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3376" y="2771440"/>
            <a:ext cx="4782185" cy="367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>
            <p:ph type="title"/>
          </p:nvPr>
        </p:nvSpPr>
        <p:spPr>
          <a:xfrm>
            <a:off x="1649028" y="19665"/>
            <a:ext cx="10867437" cy="195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ru-RU"/>
              <a:t>Пожалуйста попробуйте собрать примерный расспрос пациента с заболеванием щитовидной железы, а именно диффузным токсическим зобом </a:t>
            </a:r>
            <a:endParaRPr/>
          </a:p>
        </p:txBody>
      </p:sp>
      <p:sp>
        <p:nvSpPr>
          <p:cNvPr id="207" name="Google Shape;207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id="213" name="Google Shape;21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80" y="107933"/>
            <a:ext cx="6857102" cy="651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2020-01-28T05:23:08Z</dcterms:created>
  <dc:creator>Gaukhar Kurmanova</dc:creator>
</cp:coreProperties>
</file>